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66" r:id="rId2"/>
    <p:sldId id="337" r:id="rId3"/>
    <p:sldId id="338" r:id="rId4"/>
    <p:sldId id="346" r:id="rId5"/>
    <p:sldId id="347" r:id="rId6"/>
    <p:sldId id="348" r:id="rId7"/>
    <p:sldId id="349" r:id="rId8"/>
    <p:sldId id="33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05A2C73-ADEB-40C9-B1BA-4A0AADC7EB20}">
          <p14:sldIdLst>
            <p14:sldId id="266"/>
            <p14:sldId id="337"/>
            <p14:sldId id="338"/>
            <p14:sldId id="346"/>
            <p14:sldId id="347"/>
            <p14:sldId id="348"/>
            <p14:sldId id="349"/>
            <p14:sldId id="33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guide id="3"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6F2E"/>
    <a:srgbClr val="109949"/>
    <a:srgbClr val="9AF49E"/>
    <a:srgbClr val="67EF9E"/>
    <a:srgbClr val="33CC33"/>
    <a:srgbClr val="00CC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0" autoAdjust="0"/>
    <p:restoredTop sz="98221" autoAdjust="0"/>
  </p:normalViewPr>
  <p:slideViewPr>
    <p:cSldViewPr snapToGrid="0">
      <p:cViewPr varScale="1">
        <p:scale>
          <a:sx n="69" d="100"/>
          <a:sy n="69" d="100"/>
        </p:scale>
        <p:origin x="1272" y="66"/>
      </p:cViewPr>
      <p:guideLst>
        <p:guide orient="horz" pos="2160"/>
        <p:guide pos="384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56" d="100"/>
          <a:sy n="56" d="100"/>
        </p:scale>
        <p:origin x="-287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FD788-62C7-41BA-BEFC-F4F00B10BDFF}"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GB"/>
        </a:p>
      </dgm:t>
    </dgm:pt>
    <dgm:pt modelId="{1C4955A9-54FD-4F26-8E03-26ABA0F64E74}">
      <dgm:prSet phldrT="[Text]"/>
      <dgm:spPr/>
      <dgm:t>
        <a:bodyPr/>
        <a:lstStyle/>
        <a:p>
          <a:r>
            <a:rPr lang="en-GB" dirty="0"/>
            <a:t>Workforce</a:t>
          </a:r>
        </a:p>
      </dgm:t>
    </dgm:pt>
    <dgm:pt modelId="{D0E5412F-ED35-45E9-8BE8-B7CF2E0BCD7E}" type="parTrans" cxnId="{AB111EE2-3A5E-4F4F-9297-A35D7A3D1A21}">
      <dgm:prSet/>
      <dgm:spPr/>
      <dgm:t>
        <a:bodyPr/>
        <a:lstStyle/>
        <a:p>
          <a:endParaRPr lang="en-GB"/>
        </a:p>
      </dgm:t>
    </dgm:pt>
    <dgm:pt modelId="{A0186F43-40A9-47F2-9987-686EF6065B0E}" type="sibTrans" cxnId="{AB111EE2-3A5E-4F4F-9297-A35D7A3D1A21}">
      <dgm:prSet/>
      <dgm:spPr/>
      <dgm:t>
        <a:bodyPr/>
        <a:lstStyle/>
        <a:p>
          <a:endParaRPr lang="en-GB"/>
        </a:p>
      </dgm:t>
    </dgm:pt>
    <dgm:pt modelId="{A5D1B69A-6E97-4295-99C4-7F7FAEF3F63C}">
      <dgm:prSet phldrT="[Text]"/>
      <dgm:spPr/>
      <dgm:t>
        <a:bodyPr/>
        <a:lstStyle/>
        <a:p>
          <a:r>
            <a:rPr lang="en-GB" dirty="0"/>
            <a:t>Food</a:t>
          </a:r>
        </a:p>
      </dgm:t>
    </dgm:pt>
    <dgm:pt modelId="{4514CA6B-4C3E-48E8-BB9A-56F32BF1C6CC}" type="parTrans" cxnId="{75E49FD1-A27F-4EEA-9131-99D3E2F507D1}">
      <dgm:prSet/>
      <dgm:spPr/>
      <dgm:t>
        <a:bodyPr/>
        <a:lstStyle/>
        <a:p>
          <a:endParaRPr lang="en-GB"/>
        </a:p>
      </dgm:t>
    </dgm:pt>
    <dgm:pt modelId="{070F1860-F162-4E46-902D-E971A075E1BC}" type="sibTrans" cxnId="{75E49FD1-A27F-4EEA-9131-99D3E2F507D1}">
      <dgm:prSet/>
      <dgm:spPr/>
      <dgm:t>
        <a:bodyPr/>
        <a:lstStyle/>
        <a:p>
          <a:endParaRPr lang="en-GB"/>
        </a:p>
      </dgm:t>
    </dgm:pt>
    <dgm:pt modelId="{EFA27E9A-CE9E-4C15-9F6C-5F80C9435026}">
      <dgm:prSet phldrT="[Text]"/>
      <dgm:spPr/>
      <dgm:t>
        <a:bodyPr/>
        <a:lstStyle/>
        <a:p>
          <a:r>
            <a:rPr lang="en-GB" dirty="0"/>
            <a:t>Medicines</a:t>
          </a:r>
        </a:p>
      </dgm:t>
    </dgm:pt>
    <dgm:pt modelId="{C6AA392D-47F0-480F-A073-20E5FF77ECD4}" type="parTrans" cxnId="{0268802A-72D2-4F71-9CDA-74013D9F9F9E}">
      <dgm:prSet/>
      <dgm:spPr/>
      <dgm:t>
        <a:bodyPr/>
        <a:lstStyle/>
        <a:p>
          <a:endParaRPr lang="en-GB"/>
        </a:p>
      </dgm:t>
    </dgm:pt>
    <dgm:pt modelId="{C6B9B37F-9487-48BF-ACFB-92FAC4381347}" type="sibTrans" cxnId="{0268802A-72D2-4F71-9CDA-74013D9F9F9E}">
      <dgm:prSet/>
      <dgm:spPr/>
      <dgm:t>
        <a:bodyPr/>
        <a:lstStyle/>
        <a:p>
          <a:endParaRPr lang="en-GB"/>
        </a:p>
      </dgm:t>
    </dgm:pt>
    <dgm:pt modelId="{9F9C0A4B-B21E-4903-92C1-1C1B1FFD94A1}">
      <dgm:prSet phldrT="[Text]"/>
      <dgm:spPr/>
      <dgm:t>
        <a:bodyPr/>
        <a:lstStyle/>
        <a:p>
          <a:r>
            <a:rPr lang="en-GB" dirty="0"/>
            <a:t>Consumables</a:t>
          </a:r>
        </a:p>
      </dgm:t>
    </dgm:pt>
    <dgm:pt modelId="{C77ED5E9-759F-46F7-8522-0E1C4309D2EC}" type="parTrans" cxnId="{38B642D3-C8B3-4121-BF18-DC856AA60D8A}">
      <dgm:prSet/>
      <dgm:spPr/>
      <dgm:t>
        <a:bodyPr/>
        <a:lstStyle/>
        <a:p>
          <a:endParaRPr lang="en-GB"/>
        </a:p>
      </dgm:t>
    </dgm:pt>
    <dgm:pt modelId="{5CFBFC6A-75E1-472B-844F-AC8AE7E62529}" type="sibTrans" cxnId="{38B642D3-C8B3-4121-BF18-DC856AA60D8A}">
      <dgm:prSet/>
      <dgm:spPr/>
      <dgm:t>
        <a:bodyPr/>
        <a:lstStyle/>
        <a:p>
          <a:endParaRPr lang="en-GB"/>
        </a:p>
      </dgm:t>
    </dgm:pt>
    <dgm:pt modelId="{092A5987-8934-4175-AB06-0A0E3BD62434}">
      <dgm:prSet phldrT="[Text]"/>
      <dgm:spPr/>
      <dgm:t>
        <a:bodyPr/>
        <a:lstStyle/>
        <a:p>
          <a:r>
            <a:rPr lang="en-GB" dirty="0"/>
            <a:t>Settled Status</a:t>
          </a:r>
        </a:p>
      </dgm:t>
    </dgm:pt>
    <dgm:pt modelId="{2051118C-2EFD-48EF-8EF0-0DA4BAB9802B}" type="parTrans" cxnId="{7C7CC252-0CDA-4788-AA7F-DDBD80D3E26A}">
      <dgm:prSet/>
      <dgm:spPr/>
      <dgm:t>
        <a:bodyPr/>
        <a:lstStyle/>
        <a:p>
          <a:endParaRPr lang="en-GB"/>
        </a:p>
      </dgm:t>
    </dgm:pt>
    <dgm:pt modelId="{5C068DFA-031C-400F-9C5E-33E0E1D12F3A}" type="sibTrans" cxnId="{7C7CC252-0CDA-4788-AA7F-DDBD80D3E26A}">
      <dgm:prSet/>
      <dgm:spPr/>
      <dgm:t>
        <a:bodyPr/>
        <a:lstStyle/>
        <a:p>
          <a:endParaRPr lang="en-GB"/>
        </a:p>
      </dgm:t>
    </dgm:pt>
    <dgm:pt modelId="{648F7786-07F3-49C0-B4E5-8F024B041AA8}" type="pres">
      <dgm:prSet presAssocID="{4ECFD788-62C7-41BA-BEFC-F4F00B10BDFF}" presName="cycle" presStyleCnt="0">
        <dgm:presLayoutVars>
          <dgm:dir/>
          <dgm:resizeHandles val="exact"/>
        </dgm:presLayoutVars>
      </dgm:prSet>
      <dgm:spPr/>
    </dgm:pt>
    <dgm:pt modelId="{C4451C0D-4E47-47C6-A246-B2905DD54C83}" type="pres">
      <dgm:prSet presAssocID="{1C4955A9-54FD-4F26-8E03-26ABA0F64E74}" presName="node" presStyleLbl="node1" presStyleIdx="0" presStyleCnt="5">
        <dgm:presLayoutVars>
          <dgm:bulletEnabled val="1"/>
        </dgm:presLayoutVars>
      </dgm:prSet>
      <dgm:spPr/>
    </dgm:pt>
    <dgm:pt modelId="{B4F2D409-344C-49E9-924C-EEFE889CDD7F}" type="pres">
      <dgm:prSet presAssocID="{1C4955A9-54FD-4F26-8E03-26ABA0F64E74}" presName="spNode" presStyleCnt="0"/>
      <dgm:spPr/>
    </dgm:pt>
    <dgm:pt modelId="{DC35EBE3-488E-4424-AC79-82247C386C4B}" type="pres">
      <dgm:prSet presAssocID="{A0186F43-40A9-47F2-9987-686EF6065B0E}" presName="sibTrans" presStyleLbl="sibTrans1D1" presStyleIdx="0" presStyleCnt="5"/>
      <dgm:spPr/>
    </dgm:pt>
    <dgm:pt modelId="{339676FA-791B-427E-B8FC-2F1885F3C2FF}" type="pres">
      <dgm:prSet presAssocID="{A5D1B69A-6E97-4295-99C4-7F7FAEF3F63C}" presName="node" presStyleLbl="node1" presStyleIdx="1" presStyleCnt="5">
        <dgm:presLayoutVars>
          <dgm:bulletEnabled val="1"/>
        </dgm:presLayoutVars>
      </dgm:prSet>
      <dgm:spPr/>
    </dgm:pt>
    <dgm:pt modelId="{D21FA821-AFBD-49CF-B3C4-EB60D02AA81B}" type="pres">
      <dgm:prSet presAssocID="{A5D1B69A-6E97-4295-99C4-7F7FAEF3F63C}" presName="spNode" presStyleCnt="0"/>
      <dgm:spPr/>
    </dgm:pt>
    <dgm:pt modelId="{39DD67FD-2212-4456-9CF1-78A44AC74143}" type="pres">
      <dgm:prSet presAssocID="{070F1860-F162-4E46-902D-E971A075E1BC}" presName="sibTrans" presStyleLbl="sibTrans1D1" presStyleIdx="1" presStyleCnt="5"/>
      <dgm:spPr/>
    </dgm:pt>
    <dgm:pt modelId="{56E10231-FB90-41AD-B570-6A99FADC38AE}" type="pres">
      <dgm:prSet presAssocID="{EFA27E9A-CE9E-4C15-9F6C-5F80C9435026}" presName="node" presStyleLbl="node1" presStyleIdx="2" presStyleCnt="5">
        <dgm:presLayoutVars>
          <dgm:bulletEnabled val="1"/>
        </dgm:presLayoutVars>
      </dgm:prSet>
      <dgm:spPr/>
    </dgm:pt>
    <dgm:pt modelId="{CEF248AA-5A2A-4864-AD2A-7F6BC16B0503}" type="pres">
      <dgm:prSet presAssocID="{EFA27E9A-CE9E-4C15-9F6C-5F80C9435026}" presName="spNode" presStyleCnt="0"/>
      <dgm:spPr/>
    </dgm:pt>
    <dgm:pt modelId="{D813DE52-7497-42EE-A91C-DB240A62485F}" type="pres">
      <dgm:prSet presAssocID="{C6B9B37F-9487-48BF-ACFB-92FAC4381347}" presName="sibTrans" presStyleLbl="sibTrans1D1" presStyleIdx="2" presStyleCnt="5"/>
      <dgm:spPr/>
    </dgm:pt>
    <dgm:pt modelId="{D840CC7B-1214-44F0-84A6-5F31C26F88E5}" type="pres">
      <dgm:prSet presAssocID="{9F9C0A4B-B21E-4903-92C1-1C1B1FFD94A1}" presName="node" presStyleLbl="node1" presStyleIdx="3" presStyleCnt="5">
        <dgm:presLayoutVars>
          <dgm:bulletEnabled val="1"/>
        </dgm:presLayoutVars>
      </dgm:prSet>
      <dgm:spPr/>
    </dgm:pt>
    <dgm:pt modelId="{8E2C4614-0101-4808-9676-645953D78A41}" type="pres">
      <dgm:prSet presAssocID="{9F9C0A4B-B21E-4903-92C1-1C1B1FFD94A1}" presName="spNode" presStyleCnt="0"/>
      <dgm:spPr/>
    </dgm:pt>
    <dgm:pt modelId="{FB9F0C0C-86CB-48E8-AC17-7D5583AAEEB1}" type="pres">
      <dgm:prSet presAssocID="{5CFBFC6A-75E1-472B-844F-AC8AE7E62529}" presName="sibTrans" presStyleLbl="sibTrans1D1" presStyleIdx="3" presStyleCnt="5"/>
      <dgm:spPr/>
    </dgm:pt>
    <dgm:pt modelId="{3ADD7AA6-D198-4EC3-8F2B-DACE90E549AD}" type="pres">
      <dgm:prSet presAssocID="{092A5987-8934-4175-AB06-0A0E3BD62434}" presName="node" presStyleLbl="node1" presStyleIdx="4" presStyleCnt="5">
        <dgm:presLayoutVars>
          <dgm:bulletEnabled val="1"/>
        </dgm:presLayoutVars>
      </dgm:prSet>
      <dgm:spPr/>
    </dgm:pt>
    <dgm:pt modelId="{D8AE312F-5B09-4ED8-9AD7-6B4C407CEED2}" type="pres">
      <dgm:prSet presAssocID="{092A5987-8934-4175-AB06-0A0E3BD62434}" presName="spNode" presStyleCnt="0"/>
      <dgm:spPr/>
    </dgm:pt>
    <dgm:pt modelId="{71B097C5-9209-46BE-B92B-BAC9E180DAB3}" type="pres">
      <dgm:prSet presAssocID="{5C068DFA-031C-400F-9C5E-33E0E1D12F3A}" presName="sibTrans" presStyleLbl="sibTrans1D1" presStyleIdx="4" presStyleCnt="5"/>
      <dgm:spPr/>
    </dgm:pt>
  </dgm:ptLst>
  <dgm:cxnLst>
    <dgm:cxn modelId="{AA6E5010-90C2-40EB-86DE-0EC3E39E4740}" type="presOf" srcId="{1C4955A9-54FD-4F26-8E03-26ABA0F64E74}" destId="{C4451C0D-4E47-47C6-A246-B2905DD54C83}" srcOrd="0" destOrd="0" presId="urn:microsoft.com/office/officeart/2005/8/layout/cycle6"/>
    <dgm:cxn modelId="{0268802A-72D2-4F71-9CDA-74013D9F9F9E}" srcId="{4ECFD788-62C7-41BA-BEFC-F4F00B10BDFF}" destId="{EFA27E9A-CE9E-4C15-9F6C-5F80C9435026}" srcOrd="2" destOrd="0" parTransId="{C6AA392D-47F0-480F-A073-20E5FF77ECD4}" sibTransId="{C6B9B37F-9487-48BF-ACFB-92FAC4381347}"/>
    <dgm:cxn modelId="{9031153D-0C1E-49DA-A839-8D1F05FDDDCC}" type="presOf" srcId="{5C068DFA-031C-400F-9C5E-33E0E1D12F3A}" destId="{71B097C5-9209-46BE-B92B-BAC9E180DAB3}" srcOrd="0" destOrd="0" presId="urn:microsoft.com/office/officeart/2005/8/layout/cycle6"/>
    <dgm:cxn modelId="{5BCD1547-3B38-4744-BB3C-CC712D90FC6A}" type="presOf" srcId="{092A5987-8934-4175-AB06-0A0E3BD62434}" destId="{3ADD7AA6-D198-4EC3-8F2B-DACE90E549AD}" srcOrd="0" destOrd="0" presId="urn:microsoft.com/office/officeart/2005/8/layout/cycle6"/>
    <dgm:cxn modelId="{FD8F2B67-483F-4AA8-8A5E-BC979A0CA17A}" type="presOf" srcId="{A0186F43-40A9-47F2-9987-686EF6065B0E}" destId="{DC35EBE3-488E-4424-AC79-82247C386C4B}" srcOrd="0" destOrd="0" presId="urn:microsoft.com/office/officeart/2005/8/layout/cycle6"/>
    <dgm:cxn modelId="{4BD0BF50-BF79-4A03-89B7-4FD0284C60AC}" type="presOf" srcId="{EFA27E9A-CE9E-4C15-9F6C-5F80C9435026}" destId="{56E10231-FB90-41AD-B570-6A99FADC38AE}" srcOrd="0" destOrd="0" presId="urn:microsoft.com/office/officeart/2005/8/layout/cycle6"/>
    <dgm:cxn modelId="{D5F31871-BEDC-4FA4-A445-129A113B911B}" type="presOf" srcId="{070F1860-F162-4E46-902D-E971A075E1BC}" destId="{39DD67FD-2212-4456-9CF1-78A44AC74143}" srcOrd="0" destOrd="0" presId="urn:microsoft.com/office/officeart/2005/8/layout/cycle6"/>
    <dgm:cxn modelId="{7C7CC252-0CDA-4788-AA7F-DDBD80D3E26A}" srcId="{4ECFD788-62C7-41BA-BEFC-F4F00B10BDFF}" destId="{092A5987-8934-4175-AB06-0A0E3BD62434}" srcOrd="4" destOrd="0" parTransId="{2051118C-2EFD-48EF-8EF0-0DA4BAB9802B}" sibTransId="{5C068DFA-031C-400F-9C5E-33E0E1D12F3A}"/>
    <dgm:cxn modelId="{DC05E37D-F199-451E-BF1C-E16A1D491D19}" type="presOf" srcId="{9F9C0A4B-B21E-4903-92C1-1C1B1FFD94A1}" destId="{D840CC7B-1214-44F0-84A6-5F31C26F88E5}" srcOrd="0" destOrd="0" presId="urn:microsoft.com/office/officeart/2005/8/layout/cycle6"/>
    <dgm:cxn modelId="{81B5FC91-C3D4-4E6D-A347-B63C86FAEF60}" type="presOf" srcId="{5CFBFC6A-75E1-472B-844F-AC8AE7E62529}" destId="{FB9F0C0C-86CB-48E8-AC17-7D5583AAEEB1}" srcOrd="0" destOrd="0" presId="urn:microsoft.com/office/officeart/2005/8/layout/cycle6"/>
    <dgm:cxn modelId="{85B709A2-DB18-4EBB-9902-C6161CC9103B}" type="presOf" srcId="{4ECFD788-62C7-41BA-BEFC-F4F00B10BDFF}" destId="{648F7786-07F3-49C0-B4E5-8F024B041AA8}" srcOrd="0" destOrd="0" presId="urn:microsoft.com/office/officeart/2005/8/layout/cycle6"/>
    <dgm:cxn modelId="{7227FFCB-FAEA-4739-8B85-CF65E39789AC}" type="presOf" srcId="{C6B9B37F-9487-48BF-ACFB-92FAC4381347}" destId="{D813DE52-7497-42EE-A91C-DB240A62485F}" srcOrd="0" destOrd="0" presId="urn:microsoft.com/office/officeart/2005/8/layout/cycle6"/>
    <dgm:cxn modelId="{75E49FD1-A27F-4EEA-9131-99D3E2F507D1}" srcId="{4ECFD788-62C7-41BA-BEFC-F4F00B10BDFF}" destId="{A5D1B69A-6E97-4295-99C4-7F7FAEF3F63C}" srcOrd="1" destOrd="0" parTransId="{4514CA6B-4C3E-48E8-BB9A-56F32BF1C6CC}" sibTransId="{070F1860-F162-4E46-902D-E971A075E1BC}"/>
    <dgm:cxn modelId="{38B642D3-C8B3-4121-BF18-DC856AA60D8A}" srcId="{4ECFD788-62C7-41BA-BEFC-F4F00B10BDFF}" destId="{9F9C0A4B-B21E-4903-92C1-1C1B1FFD94A1}" srcOrd="3" destOrd="0" parTransId="{C77ED5E9-759F-46F7-8522-0E1C4309D2EC}" sibTransId="{5CFBFC6A-75E1-472B-844F-AC8AE7E62529}"/>
    <dgm:cxn modelId="{397CA5DF-9FA2-47FC-853B-C1F0D83E8B23}" type="presOf" srcId="{A5D1B69A-6E97-4295-99C4-7F7FAEF3F63C}" destId="{339676FA-791B-427E-B8FC-2F1885F3C2FF}" srcOrd="0" destOrd="0" presId="urn:microsoft.com/office/officeart/2005/8/layout/cycle6"/>
    <dgm:cxn modelId="{AB111EE2-3A5E-4F4F-9297-A35D7A3D1A21}" srcId="{4ECFD788-62C7-41BA-BEFC-F4F00B10BDFF}" destId="{1C4955A9-54FD-4F26-8E03-26ABA0F64E74}" srcOrd="0" destOrd="0" parTransId="{D0E5412F-ED35-45E9-8BE8-B7CF2E0BCD7E}" sibTransId="{A0186F43-40A9-47F2-9987-686EF6065B0E}"/>
    <dgm:cxn modelId="{B3777186-8C52-46D7-B5FA-7E1250B9B485}" type="presParOf" srcId="{648F7786-07F3-49C0-B4E5-8F024B041AA8}" destId="{C4451C0D-4E47-47C6-A246-B2905DD54C83}" srcOrd="0" destOrd="0" presId="urn:microsoft.com/office/officeart/2005/8/layout/cycle6"/>
    <dgm:cxn modelId="{76B135D0-1A37-43BA-BFB0-4496CADF6515}" type="presParOf" srcId="{648F7786-07F3-49C0-B4E5-8F024B041AA8}" destId="{B4F2D409-344C-49E9-924C-EEFE889CDD7F}" srcOrd="1" destOrd="0" presId="urn:microsoft.com/office/officeart/2005/8/layout/cycle6"/>
    <dgm:cxn modelId="{E0CBC7D6-3E87-4730-9A7F-FE1C6F5EF107}" type="presParOf" srcId="{648F7786-07F3-49C0-B4E5-8F024B041AA8}" destId="{DC35EBE3-488E-4424-AC79-82247C386C4B}" srcOrd="2" destOrd="0" presId="urn:microsoft.com/office/officeart/2005/8/layout/cycle6"/>
    <dgm:cxn modelId="{81BBF2B5-F6E3-4646-9772-435E585BACCB}" type="presParOf" srcId="{648F7786-07F3-49C0-B4E5-8F024B041AA8}" destId="{339676FA-791B-427E-B8FC-2F1885F3C2FF}" srcOrd="3" destOrd="0" presId="urn:microsoft.com/office/officeart/2005/8/layout/cycle6"/>
    <dgm:cxn modelId="{6E3AB6DF-370C-4075-BA3F-AA480FF9D3AC}" type="presParOf" srcId="{648F7786-07F3-49C0-B4E5-8F024B041AA8}" destId="{D21FA821-AFBD-49CF-B3C4-EB60D02AA81B}" srcOrd="4" destOrd="0" presId="urn:microsoft.com/office/officeart/2005/8/layout/cycle6"/>
    <dgm:cxn modelId="{9C31E67D-B679-4420-8949-7441007CAC22}" type="presParOf" srcId="{648F7786-07F3-49C0-B4E5-8F024B041AA8}" destId="{39DD67FD-2212-4456-9CF1-78A44AC74143}" srcOrd="5" destOrd="0" presId="urn:microsoft.com/office/officeart/2005/8/layout/cycle6"/>
    <dgm:cxn modelId="{0EA57A9E-9C30-474A-917C-65D541028A96}" type="presParOf" srcId="{648F7786-07F3-49C0-B4E5-8F024B041AA8}" destId="{56E10231-FB90-41AD-B570-6A99FADC38AE}" srcOrd="6" destOrd="0" presId="urn:microsoft.com/office/officeart/2005/8/layout/cycle6"/>
    <dgm:cxn modelId="{B485949F-13F0-434F-AB37-211E31ACE523}" type="presParOf" srcId="{648F7786-07F3-49C0-B4E5-8F024B041AA8}" destId="{CEF248AA-5A2A-4864-AD2A-7F6BC16B0503}" srcOrd="7" destOrd="0" presId="urn:microsoft.com/office/officeart/2005/8/layout/cycle6"/>
    <dgm:cxn modelId="{87D20965-F43D-4A30-A1EA-C6BFE150714E}" type="presParOf" srcId="{648F7786-07F3-49C0-B4E5-8F024B041AA8}" destId="{D813DE52-7497-42EE-A91C-DB240A62485F}" srcOrd="8" destOrd="0" presId="urn:microsoft.com/office/officeart/2005/8/layout/cycle6"/>
    <dgm:cxn modelId="{7F00394C-15F1-4BA6-BF2A-D79227358336}" type="presParOf" srcId="{648F7786-07F3-49C0-B4E5-8F024B041AA8}" destId="{D840CC7B-1214-44F0-84A6-5F31C26F88E5}" srcOrd="9" destOrd="0" presId="urn:microsoft.com/office/officeart/2005/8/layout/cycle6"/>
    <dgm:cxn modelId="{C31486CF-2D32-4183-8E32-E85FC359FF42}" type="presParOf" srcId="{648F7786-07F3-49C0-B4E5-8F024B041AA8}" destId="{8E2C4614-0101-4808-9676-645953D78A41}" srcOrd="10" destOrd="0" presId="urn:microsoft.com/office/officeart/2005/8/layout/cycle6"/>
    <dgm:cxn modelId="{D2A4C963-4D53-4207-A0DB-17A000215313}" type="presParOf" srcId="{648F7786-07F3-49C0-B4E5-8F024B041AA8}" destId="{FB9F0C0C-86CB-48E8-AC17-7D5583AAEEB1}" srcOrd="11" destOrd="0" presId="urn:microsoft.com/office/officeart/2005/8/layout/cycle6"/>
    <dgm:cxn modelId="{2D65FB92-FCA0-4E3C-A6F5-7AD4FA40AC17}" type="presParOf" srcId="{648F7786-07F3-49C0-B4E5-8F024B041AA8}" destId="{3ADD7AA6-D198-4EC3-8F2B-DACE90E549AD}" srcOrd="12" destOrd="0" presId="urn:microsoft.com/office/officeart/2005/8/layout/cycle6"/>
    <dgm:cxn modelId="{DD851314-A55A-4425-9F07-8366A97804E2}" type="presParOf" srcId="{648F7786-07F3-49C0-B4E5-8F024B041AA8}" destId="{D8AE312F-5B09-4ED8-9AD7-6B4C407CEED2}" srcOrd="13" destOrd="0" presId="urn:microsoft.com/office/officeart/2005/8/layout/cycle6"/>
    <dgm:cxn modelId="{F7140DCB-3F8B-44FA-AECA-15BCE5373658}" type="presParOf" srcId="{648F7786-07F3-49C0-B4E5-8F024B041AA8}" destId="{71B097C5-9209-46BE-B92B-BAC9E180DAB3}"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451C0D-4E47-47C6-A246-B2905DD54C83}">
      <dsp:nvSpPr>
        <dsp:cNvPr id="0" name=""/>
        <dsp:cNvSpPr/>
      </dsp:nvSpPr>
      <dsp:spPr>
        <a:xfrm>
          <a:off x="2380505" y="2370"/>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Workforce</a:t>
          </a:r>
        </a:p>
      </dsp:txBody>
      <dsp:txXfrm>
        <a:off x="2422865" y="44730"/>
        <a:ext cx="1250268" cy="783022"/>
      </dsp:txXfrm>
    </dsp:sp>
    <dsp:sp modelId="{DC35EBE3-488E-4424-AC79-82247C386C4B}">
      <dsp:nvSpPr>
        <dsp:cNvPr id="0" name=""/>
        <dsp:cNvSpPr/>
      </dsp:nvSpPr>
      <dsp:spPr>
        <a:xfrm>
          <a:off x="1315405" y="436241"/>
          <a:ext cx="3465188" cy="3465188"/>
        </a:xfrm>
        <a:custGeom>
          <a:avLst/>
          <a:gdLst/>
          <a:ahLst/>
          <a:cxnLst/>
          <a:rect l="0" t="0" r="0" b="0"/>
          <a:pathLst>
            <a:path>
              <a:moveTo>
                <a:pt x="2409246" y="137594"/>
              </a:moveTo>
              <a:arcTo wR="1732594" hR="1732594" stAng="17579295" swAng="195999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9676FA-791B-427E-B8FC-2F1885F3C2FF}">
      <dsp:nvSpPr>
        <dsp:cNvPr id="0" name=""/>
        <dsp:cNvSpPr/>
      </dsp:nvSpPr>
      <dsp:spPr>
        <a:xfrm>
          <a:off x="4028301" y="1199563"/>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Food</a:t>
          </a:r>
        </a:p>
      </dsp:txBody>
      <dsp:txXfrm>
        <a:off x="4070661" y="1241923"/>
        <a:ext cx="1250268" cy="783022"/>
      </dsp:txXfrm>
    </dsp:sp>
    <dsp:sp modelId="{39DD67FD-2212-4456-9CF1-78A44AC74143}">
      <dsp:nvSpPr>
        <dsp:cNvPr id="0" name=""/>
        <dsp:cNvSpPr/>
      </dsp:nvSpPr>
      <dsp:spPr>
        <a:xfrm>
          <a:off x="1315405" y="436241"/>
          <a:ext cx="3465188" cy="3465188"/>
        </a:xfrm>
        <a:custGeom>
          <a:avLst/>
          <a:gdLst/>
          <a:ahLst/>
          <a:cxnLst/>
          <a:rect l="0" t="0" r="0" b="0"/>
          <a:pathLst>
            <a:path>
              <a:moveTo>
                <a:pt x="3462825" y="1642133"/>
              </a:moveTo>
              <a:arcTo wR="1732594" hR="1732594" stAng="21420430" swAng="21951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E10231-FB90-41AD-B570-6A99FADC38AE}">
      <dsp:nvSpPr>
        <dsp:cNvPr id="0" name=""/>
        <dsp:cNvSpPr/>
      </dsp:nvSpPr>
      <dsp:spPr>
        <a:xfrm>
          <a:off x="3398899" y="3136663"/>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Medicines</a:t>
          </a:r>
        </a:p>
      </dsp:txBody>
      <dsp:txXfrm>
        <a:off x="3441259" y="3179023"/>
        <a:ext cx="1250268" cy="783022"/>
      </dsp:txXfrm>
    </dsp:sp>
    <dsp:sp modelId="{D813DE52-7497-42EE-A91C-DB240A62485F}">
      <dsp:nvSpPr>
        <dsp:cNvPr id="0" name=""/>
        <dsp:cNvSpPr/>
      </dsp:nvSpPr>
      <dsp:spPr>
        <a:xfrm>
          <a:off x="1315405" y="436241"/>
          <a:ext cx="3465188" cy="3465188"/>
        </a:xfrm>
        <a:custGeom>
          <a:avLst/>
          <a:gdLst/>
          <a:ahLst/>
          <a:cxnLst/>
          <a:rect l="0" t="0" r="0" b="0"/>
          <a:pathLst>
            <a:path>
              <a:moveTo>
                <a:pt x="2076618" y="3430690"/>
              </a:moveTo>
              <a:arcTo wR="1732594" hR="1732594" stAng="4712834" swAng="137433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840CC7B-1214-44F0-84A6-5F31C26F88E5}">
      <dsp:nvSpPr>
        <dsp:cNvPr id="0" name=""/>
        <dsp:cNvSpPr/>
      </dsp:nvSpPr>
      <dsp:spPr>
        <a:xfrm>
          <a:off x="1362112" y="3136663"/>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Consumables</a:t>
          </a:r>
        </a:p>
      </dsp:txBody>
      <dsp:txXfrm>
        <a:off x="1404472" y="3179023"/>
        <a:ext cx="1250268" cy="783022"/>
      </dsp:txXfrm>
    </dsp:sp>
    <dsp:sp modelId="{FB9F0C0C-86CB-48E8-AC17-7D5583AAEEB1}">
      <dsp:nvSpPr>
        <dsp:cNvPr id="0" name=""/>
        <dsp:cNvSpPr/>
      </dsp:nvSpPr>
      <dsp:spPr>
        <a:xfrm>
          <a:off x="1315405" y="436241"/>
          <a:ext cx="3465188" cy="3465188"/>
        </a:xfrm>
        <a:custGeom>
          <a:avLst/>
          <a:gdLst/>
          <a:ahLst/>
          <a:cxnLst/>
          <a:rect l="0" t="0" r="0" b="0"/>
          <a:pathLst>
            <a:path>
              <a:moveTo>
                <a:pt x="289352" y="2691206"/>
              </a:moveTo>
              <a:arcTo wR="1732594" hR="1732594" stAng="8784456" swAng="21951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DD7AA6-D198-4EC3-8F2B-DACE90E549AD}">
      <dsp:nvSpPr>
        <dsp:cNvPr id="0" name=""/>
        <dsp:cNvSpPr/>
      </dsp:nvSpPr>
      <dsp:spPr>
        <a:xfrm>
          <a:off x="732710" y="1199563"/>
          <a:ext cx="1334988" cy="867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Settled Status</a:t>
          </a:r>
        </a:p>
      </dsp:txBody>
      <dsp:txXfrm>
        <a:off x="775070" y="1241923"/>
        <a:ext cx="1250268" cy="783022"/>
      </dsp:txXfrm>
    </dsp:sp>
    <dsp:sp modelId="{71B097C5-9209-46BE-B92B-BAC9E180DAB3}">
      <dsp:nvSpPr>
        <dsp:cNvPr id="0" name=""/>
        <dsp:cNvSpPr/>
      </dsp:nvSpPr>
      <dsp:spPr>
        <a:xfrm>
          <a:off x="1315405" y="436241"/>
          <a:ext cx="3465188" cy="3465188"/>
        </a:xfrm>
        <a:custGeom>
          <a:avLst/>
          <a:gdLst/>
          <a:ahLst/>
          <a:cxnLst/>
          <a:rect l="0" t="0" r="0" b="0"/>
          <a:pathLst>
            <a:path>
              <a:moveTo>
                <a:pt x="302072" y="755102"/>
              </a:moveTo>
              <a:arcTo wR="1732594" hR="1732594" stAng="12860714" swAng="195999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09A0B0-A25E-4965-9C58-8A14DCA185DC}" type="datetimeFigureOut">
              <a:rPr lang="en-GB" smtClean="0"/>
              <a:pPr/>
              <a:t>20/03/2019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77D53-296A-4A32-95F1-8998574A3CB8}" type="slidenum">
              <a:rPr lang="en-GB" smtClean="0"/>
              <a:pPr/>
              <a:t>‹#›</a:t>
            </a:fld>
            <a:endParaRPr lang="en-GB"/>
          </a:p>
        </p:txBody>
      </p:sp>
    </p:spTree>
    <p:extLst>
      <p:ext uri="{BB962C8B-B14F-4D97-AF65-F5344CB8AC3E}">
        <p14:creationId xmlns:p14="http://schemas.microsoft.com/office/powerpoint/2010/main" val="1495177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1</a:t>
            </a:fld>
            <a:endParaRPr lang="en-GB"/>
          </a:p>
        </p:txBody>
      </p:sp>
    </p:spTree>
    <p:extLst>
      <p:ext uri="{BB962C8B-B14F-4D97-AF65-F5344CB8AC3E}">
        <p14:creationId xmlns:p14="http://schemas.microsoft.com/office/powerpoint/2010/main" val="2628461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2</a:t>
            </a:fld>
            <a:endParaRPr lang="en-GB"/>
          </a:p>
        </p:txBody>
      </p:sp>
    </p:spTree>
    <p:extLst>
      <p:ext uri="{BB962C8B-B14F-4D97-AF65-F5344CB8AC3E}">
        <p14:creationId xmlns:p14="http://schemas.microsoft.com/office/powerpoint/2010/main" val="41141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3</a:t>
            </a:fld>
            <a:endParaRPr lang="en-GB"/>
          </a:p>
        </p:txBody>
      </p:sp>
    </p:spTree>
    <p:extLst>
      <p:ext uri="{BB962C8B-B14F-4D97-AF65-F5344CB8AC3E}">
        <p14:creationId xmlns:p14="http://schemas.microsoft.com/office/powerpoint/2010/main" val="2206870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4</a:t>
            </a:fld>
            <a:endParaRPr lang="en-GB"/>
          </a:p>
        </p:txBody>
      </p:sp>
    </p:spTree>
    <p:extLst>
      <p:ext uri="{BB962C8B-B14F-4D97-AF65-F5344CB8AC3E}">
        <p14:creationId xmlns:p14="http://schemas.microsoft.com/office/powerpoint/2010/main" val="1353284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5</a:t>
            </a:fld>
            <a:endParaRPr lang="en-GB"/>
          </a:p>
        </p:txBody>
      </p:sp>
    </p:spTree>
    <p:extLst>
      <p:ext uri="{BB962C8B-B14F-4D97-AF65-F5344CB8AC3E}">
        <p14:creationId xmlns:p14="http://schemas.microsoft.com/office/powerpoint/2010/main" val="515098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6</a:t>
            </a:fld>
            <a:endParaRPr lang="en-GB"/>
          </a:p>
        </p:txBody>
      </p:sp>
    </p:spTree>
    <p:extLst>
      <p:ext uri="{BB962C8B-B14F-4D97-AF65-F5344CB8AC3E}">
        <p14:creationId xmlns:p14="http://schemas.microsoft.com/office/powerpoint/2010/main" val="4230008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7</a:t>
            </a:fld>
            <a:endParaRPr lang="en-GB"/>
          </a:p>
        </p:txBody>
      </p:sp>
    </p:spTree>
    <p:extLst>
      <p:ext uri="{BB962C8B-B14F-4D97-AF65-F5344CB8AC3E}">
        <p14:creationId xmlns:p14="http://schemas.microsoft.com/office/powerpoint/2010/main" val="1403326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FF77D53-296A-4A32-95F1-8998574A3CB8}" type="slidenum">
              <a:rPr lang="en-GB" smtClean="0"/>
              <a:pPr/>
              <a:t>8</a:t>
            </a:fld>
            <a:endParaRPr lang="en-GB"/>
          </a:p>
        </p:txBody>
      </p:sp>
    </p:spTree>
    <p:extLst>
      <p:ext uri="{BB962C8B-B14F-4D97-AF65-F5344CB8AC3E}">
        <p14:creationId xmlns:p14="http://schemas.microsoft.com/office/powerpoint/2010/main" val="420279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4" name="Rectangle 3">
            <a:extLst>
              <a:ext uri="{FF2B5EF4-FFF2-40B4-BE49-F238E27FC236}">
                <a16:creationId xmlns:a16="http://schemas.microsoft.com/office/drawing/2014/main" id="{294EA0EA-E9C7-4F66-8F45-BBA7FCE608AA}"/>
              </a:ext>
            </a:extLst>
          </p:cNvPr>
          <p:cNvSpPr/>
          <p:nvPr userDrawn="1"/>
        </p:nvSpPr>
        <p:spPr>
          <a:xfrm>
            <a:off x="112541" y="56884"/>
            <a:ext cx="8982221" cy="730905"/>
          </a:xfrm>
          <a:prstGeom prst="rect">
            <a:avLst/>
          </a:prstGeom>
          <a:solidFill>
            <a:srgbClr val="1099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Straight Connector 5">
            <a:extLst>
              <a:ext uri="{FF2B5EF4-FFF2-40B4-BE49-F238E27FC236}">
                <a16:creationId xmlns:a16="http://schemas.microsoft.com/office/drawing/2014/main" id="{95A7FA56-F24E-432B-BB5C-353F5AD387FC}"/>
              </a:ext>
            </a:extLst>
          </p:cNvPr>
          <p:cNvCxnSpPr/>
          <p:nvPr userDrawn="1"/>
        </p:nvCxnSpPr>
        <p:spPr>
          <a:xfrm>
            <a:off x="630936" y="5596975"/>
            <a:ext cx="7881871" cy="0"/>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pic>
        <p:nvPicPr>
          <p:cNvPr id="7" name="Picture 6" descr="cid:image003.jpg@01D433D0.A34ACEF0">
            <a:extLst>
              <a:ext uri="{FF2B5EF4-FFF2-40B4-BE49-F238E27FC236}">
                <a16:creationId xmlns:a16="http://schemas.microsoft.com/office/drawing/2014/main" id="{71AF9355-5005-4523-A0F5-CF1099C7B005}"/>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0537" y="5918720"/>
            <a:ext cx="1762125" cy="800100"/>
          </a:xfrm>
          <a:prstGeom prst="rect">
            <a:avLst/>
          </a:prstGeom>
          <a:noFill/>
          <a:ln>
            <a:noFill/>
          </a:ln>
        </p:spPr>
      </p:pic>
    </p:spTree>
    <p:extLst>
      <p:ext uri="{BB962C8B-B14F-4D97-AF65-F5344CB8AC3E}">
        <p14:creationId xmlns:p14="http://schemas.microsoft.com/office/powerpoint/2010/main" val="34410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C64E19B-05DE-46E5-AB8C-C81CB7D688C2}" type="datetimeFigureOut">
              <a:rPr lang="en-GB" smtClean="0"/>
              <a:t>20/03/2019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r>
              <a:rPr lang="en-GB" b="1"/>
              <a:t>www.adsscymru.org.uk</a:t>
            </a:r>
            <a:r>
              <a:rPr lang="en-GB"/>
              <a:t>   </a:t>
            </a:r>
            <a:fld id="{E3CCF5F3-7FE7-4D9C-9E4E-82E920350079}" type="slidenum">
              <a:rPr lang="en-GB" smtClean="0"/>
              <a:pPr/>
              <a:t>‹#›</a:t>
            </a:fld>
            <a:endParaRPr lang="en-GB" dirty="0"/>
          </a:p>
        </p:txBody>
      </p:sp>
    </p:spTree>
    <p:extLst>
      <p:ext uri="{BB962C8B-B14F-4D97-AF65-F5344CB8AC3E}">
        <p14:creationId xmlns:p14="http://schemas.microsoft.com/office/powerpoint/2010/main" val="248904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26D13-430F-40B8-967A-9869DAAE0E5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9DE10EC-6B12-4169-B83F-E38A83DC885E}"/>
              </a:ext>
            </a:extLst>
          </p:cNvPr>
          <p:cNvSpPr>
            <a:spLocks noGrp="1"/>
          </p:cNvSpPr>
          <p:nvPr>
            <p:ph type="dt" sz="half" idx="10"/>
          </p:nvPr>
        </p:nvSpPr>
        <p:spPr/>
        <p:txBody>
          <a:bodyPr/>
          <a:lstStyle/>
          <a:p>
            <a:fld id="{4C64E19B-05DE-46E5-AB8C-C81CB7D688C2}" type="datetimeFigureOut">
              <a:rPr lang="en-GB" smtClean="0"/>
              <a:t>20/03/2019</a:t>
            </a:fld>
            <a:endParaRPr lang="en-GB"/>
          </a:p>
        </p:txBody>
      </p:sp>
      <p:sp>
        <p:nvSpPr>
          <p:cNvPr id="4" name="Footer Placeholder 3">
            <a:extLst>
              <a:ext uri="{FF2B5EF4-FFF2-40B4-BE49-F238E27FC236}">
                <a16:creationId xmlns:a16="http://schemas.microsoft.com/office/drawing/2014/main" id="{D2930046-474E-478D-8664-B1EFCDE4B5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035AD8C-EBAA-4367-980F-0BFC915E4FF4}"/>
              </a:ext>
            </a:extLst>
          </p:cNvPr>
          <p:cNvSpPr>
            <a:spLocks noGrp="1"/>
          </p:cNvSpPr>
          <p:nvPr>
            <p:ph type="sldNum" sz="quarter" idx="12"/>
          </p:nvPr>
        </p:nvSpPr>
        <p:spPr/>
        <p:txBody>
          <a:bodyPr/>
          <a:lstStyle/>
          <a:p>
            <a:r>
              <a:rPr lang="en-GB" b="1"/>
              <a:t>www.adsscymru.org.uk</a:t>
            </a:r>
            <a:r>
              <a:rPr lang="en-GB"/>
              <a:t>   </a:t>
            </a:r>
            <a:fld id="{E3CCF5F3-7FE7-4D9C-9E4E-82E920350079}" type="slidenum">
              <a:rPr lang="en-GB" smtClean="0"/>
              <a:pPr/>
              <a:t>‹#›</a:t>
            </a:fld>
            <a:endParaRPr lang="en-GB" dirty="0"/>
          </a:p>
        </p:txBody>
      </p:sp>
    </p:spTree>
    <p:extLst>
      <p:ext uri="{BB962C8B-B14F-4D97-AF65-F5344CB8AC3E}">
        <p14:creationId xmlns:p14="http://schemas.microsoft.com/office/powerpoint/2010/main" val="15051926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4E19B-05DE-46E5-AB8C-C81CB7D688C2}" type="datetimeFigureOut">
              <a:rPr lang="en-GB" smtClean="0"/>
              <a:t>20/03/2019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GB" b="1"/>
              <a:t>www.adsscymru.org.uk</a:t>
            </a:r>
            <a:r>
              <a:rPr lang="en-GB"/>
              <a:t>   </a:t>
            </a:r>
            <a:fld id="{E3CCF5F3-7FE7-4D9C-9E4E-82E920350079}" type="slidenum">
              <a:rPr lang="en-GB" smtClean="0"/>
              <a:pPr/>
              <a:t>‹#›</a:t>
            </a:fld>
            <a:endParaRPr lang="en-GB" dirty="0"/>
          </a:p>
        </p:txBody>
      </p:sp>
    </p:spTree>
    <p:extLst>
      <p:ext uri="{BB962C8B-B14F-4D97-AF65-F5344CB8AC3E}">
        <p14:creationId xmlns:p14="http://schemas.microsoft.com/office/powerpoint/2010/main" val="37471595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020023" y="119269"/>
            <a:ext cx="3103953" cy="848139"/>
          </a:xfrm>
          <a:noFill/>
        </p:spPr>
        <p:txBody>
          <a:bodyPr>
            <a:normAutofit fontScale="90000"/>
          </a:bodyPr>
          <a:lstStyle/>
          <a:p>
            <a:br>
              <a:rPr lang="en-GB" sz="6700" dirty="0">
                <a:solidFill>
                  <a:srgbClr val="116F2E"/>
                </a:solidFill>
              </a:rPr>
            </a:br>
            <a:br>
              <a:rPr lang="en-GB" sz="6700" dirty="0">
                <a:solidFill>
                  <a:srgbClr val="116F2E"/>
                </a:solidFill>
              </a:rPr>
            </a:br>
            <a:r>
              <a:rPr lang="en-GB" sz="6000" dirty="0">
                <a:solidFill>
                  <a:schemeClr val="bg1"/>
                </a:solidFill>
              </a:rPr>
              <a:t>BREXIT…?</a:t>
            </a:r>
            <a:br>
              <a:rPr lang="en-GB" dirty="0"/>
            </a:br>
            <a:br>
              <a:rPr lang="en-GB" dirty="0"/>
            </a:br>
            <a:br>
              <a:rPr lang="en-GB" dirty="0"/>
            </a:br>
            <a:br>
              <a:rPr lang="en-GB" dirty="0"/>
            </a:br>
            <a:endParaRPr lang="en-GB" sz="2000" dirty="0">
              <a:solidFill>
                <a:srgbClr val="116F2E"/>
              </a:solidFill>
            </a:endParaRPr>
          </a:p>
        </p:txBody>
      </p:sp>
      <p:sp>
        <p:nvSpPr>
          <p:cNvPr id="8" name="Slide Number Placeholder 5"/>
          <p:cNvSpPr>
            <a:spLocks noGrp="1"/>
          </p:cNvSpPr>
          <p:nvPr>
            <p:ph type="sldNum" sz="quarter" idx="4294967295"/>
          </p:nvPr>
        </p:nvSpPr>
        <p:spPr>
          <a:xfrm>
            <a:off x="6553200" y="6356350"/>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pic>
        <p:nvPicPr>
          <p:cNvPr id="4" name="Picture 3">
            <a:extLst>
              <a:ext uri="{FF2B5EF4-FFF2-40B4-BE49-F238E27FC236}">
                <a16:creationId xmlns:a16="http://schemas.microsoft.com/office/drawing/2014/main" id="{507176E4-232B-4DB4-99C5-963F083B58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587" y="1126434"/>
            <a:ext cx="7762826" cy="4366591"/>
          </a:xfrm>
          <a:prstGeom prst="rect">
            <a:avLst/>
          </a:prstGeom>
        </p:spPr>
      </p:pic>
    </p:spTree>
    <p:extLst>
      <p:ext uri="{BB962C8B-B14F-4D97-AF65-F5344CB8AC3E}">
        <p14:creationId xmlns:p14="http://schemas.microsoft.com/office/powerpoint/2010/main" val="157164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3" name="Rectangle 2">
            <a:extLst>
              <a:ext uri="{FF2B5EF4-FFF2-40B4-BE49-F238E27FC236}">
                <a16:creationId xmlns:a16="http://schemas.microsoft.com/office/drawing/2014/main" id="{8C9596C6-E6C9-4173-ABCA-96D0547253E9}"/>
              </a:ext>
            </a:extLst>
          </p:cNvPr>
          <p:cNvSpPr/>
          <p:nvPr/>
        </p:nvSpPr>
        <p:spPr>
          <a:xfrm>
            <a:off x="531224" y="1115902"/>
            <a:ext cx="8229599" cy="4893647"/>
          </a:xfrm>
          <a:prstGeom prst="rect">
            <a:avLst/>
          </a:prstGeom>
        </p:spPr>
        <p:txBody>
          <a:bodyPr wrap="square">
            <a:spAutoFit/>
          </a:bodyPr>
          <a:lstStyle/>
          <a:p>
            <a:r>
              <a:rPr lang="en-GB" sz="2800" i="1" dirty="0"/>
              <a:t>“An update on the preparedness of the social care sector, what the expectations are on senior leaders, outlining best practice examples and how to ensure that communication with staff, providers and the public is delivered.”</a:t>
            </a:r>
          </a:p>
          <a:p>
            <a:r>
              <a:rPr lang="en-GB" sz="2400" dirty="0"/>
              <a:t> </a:t>
            </a:r>
          </a:p>
          <a:p>
            <a:pPr algn="ctr"/>
            <a:r>
              <a:rPr lang="en-GB" sz="2800" dirty="0"/>
              <a:t>Jonathan Morgan</a:t>
            </a:r>
          </a:p>
          <a:p>
            <a:pPr algn="ctr"/>
            <a:r>
              <a:rPr lang="en-GB" sz="2000" dirty="0"/>
              <a:t>Head of the ADSS Cymru Business Unit</a:t>
            </a:r>
          </a:p>
          <a:p>
            <a:pPr algn="ctr"/>
            <a:endParaRPr lang="en-GB" sz="2400" dirty="0"/>
          </a:p>
          <a:p>
            <a:pPr algn="ctr"/>
            <a:r>
              <a:rPr lang="en-GB" sz="2800" dirty="0"/>
              <a:t>Andrea Street</a:t>
            </a:r>
          </a:p>
          <a:p>
            <a:pPr algn="ctr"/>
            <a:r>
              <a:rPr lang="en-GB" sz="2000" dirty="0"/>
              <a:t>Deputy Director, Welsh Government Social Services Improvement Division</a:t>
            </a:r>
          </a:p>
          <a:p>
            <a:pPr algn="ctr"/>
            <a:endParaRPr lang="en-GB" sz="2800" dirty="0"/>
          </a:p>
        </p:txBody>
      </p:sp>
    </p:spTree>
    <p:extLst>
      <p:ext uri="{BB962C8B-B14F-4D97-AF65-F5344CB8AC3E}">
        <p14:creationId xmlns:p14="http://schemas.microsoft.com/office/powerpoint/2010/main" val="320223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6" name="TextBox 5">
            <a:extLst>
              <a:ext uri="{FF2B5EF4-FFF2-40B4-BE49-F238E27FC236}">
                <a16:creationId xmlns:a16="http://schemas.microsoft.com/office/drawing/2014/main" id="{B6DCF593-5362-4750-B6AB-99784FA0C622}"/>
              </a:ext>
            </a:extLst>
          </p:cNvPr>
          <p:cNvSpPr txBox="1"/>
          <p:nvPr/>
        </p:nvSpPr>
        <p:spPr>
          <a:xfrm>
            <a:off x="861391" y="844030"/>
            <a:ext cx="7593496" cy="523220"/>
          </a:xfrm>
          <a:prstGeom prst="rect">
            <a:avLst/>
          </a:prstGeom>
          <a:noFill/>
        </p:spPr>
        <p:txBody>
          <a:bodyPr wrap="square" rtlCol="0">
            <a:spAutoFit/>
          </a:bodyPr>
          <a:lstStyle/>
          <a:p>
            <a:r>
              <a:rPr lang="en-US" sz="2800" dirty="0">
                <a:solidFill>
                  <a:srgbClr val="00B050"/>
                </a:solidFill>
                <a:latin typeface="+mj-lt"/>
                <a:cs typeface="Arial" panose="020B0604020202020204" pitchFamily="34" charset="0"/>
              </a:rPr>
              <a:t>What have we been doing?</a:t>
            </a:r>
            <a:endParaRPr lang="en-GB" sz="2800" dirty="0">
              <a:latin typeface="+mj-lt"/>
            </a:endParaRPr>
          </a:p>
        </p:txBody>
      </p:sp>
      <p:sp>
        <p:nvSpPr>
          <p:cNvPr id="7" name="TextBox 6">
            <a:extLst>
              <a:ext uri="{FF2B5EF4-FFF2-40B4-BE49-F238E27FC236}">
                <a16:creationId xmlns:a16="http://schemas.microsoft.com/office/drawing/2014/main" id="{03E3E976-0A56-42A0-BAB9-92D3C3511AD3}"/>
              </a:ext>
            </a:extLst>
          </p:cNvPr>
          <p:cNvSpPr txBox="1"/>
          <p:nvPr/>
        </p:nvSpPr>
        <p:spPr>
          <a:xfrm>
            <a:off x="861391" y="1538777"/>
            <a:ext cx="7421218" cy="3608360"/>
          </a:xfrm>
          <a:prstGeom prst="rect">
            <a:avLst/>
          </a:prstGeom>
          <a:noFill/>
        </p:spPr>
        <p:txBody>
          <a:bodyPr wrap="square" rtlCol="0">
            <a:spAutoFit/>
          </a:bodyPr>
          <a:lstStyle/>
          <a:p>
            <a:pPr marL="342900" lvl="0" indent="-342900">
              <a:lnSpc>
                <a:spcPct val="120000"/>
              </a:lnSpc>
              <a:buFont typeface="Arial" panose="020B0604020202020204" pitchFamily="34" charset="0"/>
              <a:buChar char="•"/>
            </a:pPr>
            <a:r>
              <a:rPr lang="en-GB" sz="2400" dirty="0">
                <a:cs typeface="Arial" panose="020B0604020202020204" pitchFamily="34" charset="0"/>
              </a:rPr>
              <a:t>Conduit for the whole social care sector  </a:t>
            </a:r>
          </a:p>
          <a:p>
            <a:pPr marL="342900" lvl="0" indent="-342900">
              <a:lnSpc>
                <a:spcPct val="120000"/>
              </a:lnSpc>
              <a:buFont typeface="Arial" panose="020B0604020202020204" pitchFamily="34" charset="0"/>
              <a:buChar char="•"/>
            </a:pPr>
            <a:r>
              <a:rPr lang="en-GB" sz="2400" dirty="0">
                <a:cs typeface="Arial" panose="020B0604020202020204" pitchFamily="34" charset="0"/>
              </a:rPr>
              <a:t>Provided analysis of local authority preparation </a:t>
            </a:r>
          </a:p>
          <a:p>
            <a:pPr marL="342900" lvl="0" indent="-342900">
              <a:lnSpc>
                <a:spcPct val="120000"/>
              </a:lnSpc>
              <a:buFont typeface="Arial" panose="020B0604020202020204" pitchFamily="34" charset="0"/>
              <a:buChar char="•"/>
            </a:pPr>
            <a:r>
              <a:rPr lang="en-GB" sz="2400" dirty="0">
                <a:cs typeface="Arial" panose="020B0604020202020204" pitchFamily="34" charset="0"/>
              </a:rPr>
              <a:t>Supported the gathering and analysis of information from beyond social services </a:t>
            </a:r>
          </a:p>
          <a:p>
            <a:pPr marL="342900" lvl="0" indent="-342900">
              <a:lnSpc>
                <a:spcPct val="120000"/>
              </a:lnSpc>
              <a:buFont typeface="Arial" panose="020B0604020202020204" pitchFamily="34" charset="0"/>
              <a:buChar char="•"/>
            </a:pPr>
            <a:r>
              <a:rPr lang="en-GB" sz="2400" dirty="0">
                <a:cs typeface="Arial" panose="020B0604020202020204" pitchFamily="34" charset="0"/>
              </a:rPr>
              <a:t>Supported the delivery of the WLGA / ADSSC / WNHSC workshop</a:t>
            </a:r>
          </a:p>
          <a:p>
            <a:pPr marL="342900" lvl="0" indent="-342900">
              <a:lnSpc>
                <a:spcPct val="120000"/>
              </a:lnSpc>
              <a:buFont typeface="Arial" panose="020B0604020202020204" pitchFamily="34" charset="0"/>
              <a:buChar char="•"/>
            </a:pPr>
            <a:r>
              <a:rPr lang="en-GB" sz="2400" dirty="0">
                <a:cs typeface="Arial" panose="020B0604020202020204" pitchFamily="34" charset="0"/>
              </a:rPr>
              <a:t>Represented ADSS Cymru at Welsh Government leadership, SRO, and communications meetings</a:t>
            </a:r>
          </a:p>
        </p:txBody>
      </p:sp>
    </p:spTree>
    <p:extLst>
      <p:ext uri="{BB962C8B-B14F-4D97-AF65-F5344CB8AC3E}">
        <p14:creationId xmlns:p14="http://schemas.microsoft.com/office/powerpoint/2010/main" val="217172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6" name="TextBox 5">
            <a:extLst>
              <a:ext uri="{FF2B5EF4-FFF2-40B4-BE49-F238E27FC236}">
                <a16:creationId xmlns:a16="http://schemas.microsoft.com/office/drawing/2014/main" id="{B6DCF593-5362-4750-B6AB-99784FA0C622}"/>
              </a:ext>
            </a:extLst>
          </p:cNvPr>
          <p:cNvSpPr txBox="1"/>
          <p:nvPr/>
        </p:nvSpPr>
        <p:spPr>
          <a:xfrm>
            <a:off x="861391" y="844030"/>
            <a:ext cx="7593496" cy="523220"/>
          </a:xfrm>
          <a:prstGeom prst="rect">
            <a:avLst/>
          </a:prstGeom>
          <a:noFill/>
        </p:spPr>
        <p:txBody>
          <a:bodyPr wrap="square" rtlCol="0">
            <a:spAutoFit/>
          </a:bodyPr>
          <a:lstStyle/>
          <a:p>
            <a:r>
              <a:rPr lang="en-US" sz="2800" dirty="0">
                <a:solidFill>
                  <a:srgbClr val="00B050"/>
                </a:solidFill>
                <a:latin typeface="+mj-lt"/>
                <a:cs typeface="Arial" panose="020B0604020202020204" pitchFamily="34" charset="0"/>
              </a:rPr>
              <a:t>What have we been doing?</a:t>
            </a:r>
            <a:endParaRPr lang="en-GB" sz="2800" dirty="0">
              <a:latin typeface="+mj-lt"/>
            </a:endParaRPr>
          </a:p>
        </p:txBody>
      </p:sp>
      <p:sp>
        <p:nvSpPr>
          <p:cNvPr id="7" name="TextBox 6">
            <a:extLst>
              <a:ext uri="{FF2B5EF4-FFF2-40B4-BE49-F238E27FC236}">
                <a16:creationId xmlns:a16="http://schemas.microsoft.com/office/drawing/2014/main" id="{03E3E976-0A56-42A0-BAB9-92D3C3511AD3}"/>
              </a:ext>
            </a:extLst>
          </p:cNvPr>
          <p:cNvSpPr txBox="1"/>
          <p:nvPr/>
        </p:nvSpPr>
        <p:spPr>
          <a:xfrm>
            <a:off x="861391" y="1427939"/>
            <a:ext cx="7421218" cy="4494757"/>
          </a:xfrm>
          <a:prstGeom prst="rect">
            <a:avLst/>
          </a:prstGeom>
          <a:noFill/>
        </p:spPr>
        <p:txBody>
          <a:bodyPr wrap="square" rtlCol="0">
            <a:spAutoFit/>
          </a:bodyPr>
          <a:lstStyle/>
          <a:p>
            <a:pPr marL="342900" lvl="0" indent="-342900">
              <a:lnSpc>
                <a:spcPct val="120000"/>
              </a:lnSpc>
              <a:buFont typeface="Arial" panose="020B0604020202020204" pitchFamily="34" charset="0"/>
              <a:buChar char="•"/>
            </a:pPr>
            <a:r>
              <a:rPr lang="en-GB" sz="2400" dirty="0">
                <a:cs typeface="Arial" panose="020B0604020202020204" pitchFamily="34" charset="0"/>
              </a:rPr>
              <a:t>Engaged senior leaders across social services – using the structure of ADSS Cymru to share information</a:t>
            </a:r>
          </a:p>
          <a:p>
            <a:pPr marL="342900" lvl="0" indent="-342900">
              <a:lnSpc>
                <a:spcPct val="120000"/>
              </a:lnSpc>
              <a:buFont typeface="Arial" panose="020B0604020202020204" pitchFamily="34" charset="0"/>
              <a:buChar char="•"/>
            </a:pPr>
            <a:r>
              <a:rPr lang="en-GB" sz="2400" dirty="0">
                <a:cs typeface="Arial" panose="020B0604020202020204" pitchFamily="34" charset="0"/>
              </a:rPr>
              <a:t>Produced briefings for ADSS Cymru members to disseminate – we also produce regular bulletins and use our website for information</a:t>
            </a:r>
          </a:p>
          <a:p>
            <a:pPr marL="342900" indent="-342900">
              <a:lnSpc>
                <a:spcPct val="120000"/>
              </a:lnSpc>
              <a:buFont typeface="Arial" panose="020B0604020202020204" pitchFamily="34" charset="0"/>
              <a:buChar char="•"/>
            </a:pPr>
            <a:r>
              <a:rPr lang="en-GB" sz="2400" dirty="0">
                <a:cs typeface="Arial" panose="020B0604020202020204" pitchFamily="34" charset="0"/>
              </a:rPr>
              <a:t>Liaised with Social Services Director associations across the UK</a:t>
            </a:r>
          </a:p>
          <a:p>
            <a:pPr marL="342900" indent="-342900">
              <a:lnSpc>
                <a:spcPct val="120000"/>
              </a:lnSpc>
              <a:buFont typeface="Arial" panose="020B0604020202020204" pitchFamily="34" charset="0"/>
              <a:buChar char="•"/>
            </a:pPr>
            <a:r>
              <a:rPr lang="en-GB" sz="2400" dirty="0">
                <a:cs typeface="Arial" panose="020B0604020202020204" pitchFamily="34" charset="0"/>
              </a:rPr>
              <a:t>Represented ADSS Cymru at NHS Confederation policy group</a:t>
            </a:r>
          </a:p>
          <a:p>
            <a:pPr marL="342900" lvl="0" indent="-342900">
              <a:lnSpc>
                <a:spcPct val="120000"/>
              </a:lnSpc>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279900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6" name="TextBox 5">
            <a:extLst>
              <a:ext uri="{FF2B5EF4-FFF2-40B4-BE49-F238E27FC236}">
                <a16:creationId xmlns:a16="http://schemas.microsoft.com/office/drawing/2014/main" id="{B6DCF593-5362-4750-B6AB-99784FA0C622}"/>
              </a:ext>
            </a:extLst>
          </p:cNvPr>
          <p:cNvSpPr txBox="1"/>
          <p:nvPr/>
        </p:nvSpPr>
        <p:spPr>
          <a:xfrm>
            <a:off x="861391" y="844030"/>
            <a:ext cx="7593496" cy="523220"/>
          </a:xfrm>
          <a:prstGeom prst="rect">
            <a:avLst/>
          </a:prstGeom>
          <a:noFill/>
        </p:spPr>
        <p:txBody>
          <a:bodyPr wrap="square" rtlCol="0">
            <a:spAutoFit/>
          </a:bodyPr>
          <a:lstStyle/>
          <a:p>
            <a:r>
              <a:rPr lang="en-US" sz="2800" dirty="0">
                <a:solidFill>
                  <a:srgbClr val="00B050"/>
                </a:solidFill>
                <a:latin typeface="+mj-lt"/>
                <a:cs typeface="Arial" panose="020B0604020202020204" pitchFamily="34" charset="0"/>
              </a:rPr>
              <a:t>What are the key issues &amp; messages?</a:t>
            </a:r>
            <a:endParaRPr lang="en-GB" sz="2800" dirty="0">
              <a:latin typeface="+mj-lt"/>
            </a:endParaRPr>
          </a:p>
        </p:txBody>
      </p:sp>
      <p:graphicFrame>
        <p:nvGraphicFramePr>
          <p:cNvPr id="2" name="Diagram 1">
            <a:extLst>
              <a:ext uri="{FF2B5EF4-FFF2-40B4-BE49-F238E27FC236}">
                <a16:creationId xmlns:a16="http://schemas.microsoft.com/office/drawing/2014/main" id="{0FC7F31F-C465-42AE-803F-166DD9D6026C}"/>
              </a:ext>
            </a:extLst>
          </p:cNvPr>
          <p:cNvGraphicFramePr/>
          <p:nvPr>
            <p:extLst>
              <p:ext uri="{D42A27DB-BD31-4B8C-83A1-F6EECF244321}">
                <p14:modId xmlns:p14="http://schemas.microsoft.com/office/powerpoint/2010/main" val="168221075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283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6" name="TextBox 5">
            <a:extLst>
              <a:ext uri="{FF2B5EF4-FFF2-40B4-BE49-F238E27FC236}">
                <a16:creationId xmlns:a16="http://schemas.microsoft.com/office/drawing/2014/main" id="{B6DCF593-5362-4750-B6AB-99784FA0C622}"/>
              </a:ext>
            </a:extLst>
          </p:cNvPr>
          <p:cNvSpPr txBox="1"/>
          <p:nvPr/>
        </p:nvSpPr>
        <p:spPr>
          <a:xfrm>
            <a:off x="861391" y="844030"/>
            <a:ext cx="7593496" cy="523220"/>
          </a:xfrm>
          <a:prstGeom prst="rect">
            <a:avLst/>
          </a:prstGeom>
          <a:noFill/>
        </p:spPr>
        <p:txBody>
          <a:bodyPr wrap="square" rtlCol="0">
            <a:spAutoFit/>
          </a:bodyPr>
          <a:lstStyle/>
          <a:p>
            <a:r>
              <a:rPr lang="en-US" sz="2800" dirty="0">
                <a:solidFill>
                  <a:srgbClr val="00B050"/>
                </a:solidFill>
                <a:latin typeface="+mj-lt"/>
                <a:cs typeface="Arial" panose="020B0604020202020204" pitchFamily="34" charset="0"/>
              </a:rPr>
              <a:t>Local Authority Best Practice Examples</a:t>
            </a:r>
            <a:endParaRPr lang="en-GB" sz="2800" dirty="0">
              <a:latin typeface="+mj-lt"/>
            </a:endParaRPr>
          </a:p>
        </p:txBody>
      </p:sp>
      <p:sp>
        <p:nvSpPr>
          <p:cNvPr id="7" name="Rectangle 6">
            <a:extLst>
              <a:ext uri="{FF2B5EF4-FFF2-40B4-BE49-F238E27FC236}">
                <a16:creationId xmlns:a16="http://schemas.microsoft.com/office/drawing/2014/main" id="{A4F291FD-2951-4933-9720-78D657A4B186}"/>
              </a:ext>
            </a:extLst>
          </p:cNvPr>
          <p:cNvSpPr/>
          <p:nvPr/>
        </p:nvSpPr>
        <p:spPr>
          <a:xfrm>
            <a:off x="903325" y="1419120"/>
            <a:ext cx="7899432" cy="4687886"/>
          </a:xfrm>
          <a:prstGeom prst="rect">
            <a:avLst/>
          </a:prstGeom>
        </p:spPr>
        <p:txBody>
          <a:bodyPr wrap="square">
            <a:spAutoFit/>
          </a:bodyPr>
          <a:lstStyle/>
          <a:p>
            <a:pPr lvl="0"/>
            <a:r>
              <a:rPr lang="en-GB" dirty="0"/>
              <a:t>Individual examples collected through the Local Authorities Brexit Preparations Survey:</a:t>
            </a:r>
          </a:p>
          <a:p>
            <a:pPr lvl="0"/>
            <a:endParaRPr lang="en-GB" sz="900" dirty="0"/>
          </a:p>
          <a:p>
            <a:pPr marL="285750" lvl="0" indent="-285750">
              <a:buFont typeface="Arial" panose="020B0604020202020204" pitchFamily="34" charset="0"/>
              <a:buChar char="•"/>
            </a:pPr>
            <a:r>
              <a:rPr lang="en-GB" dirty="0"/>
              <a:t>Dedicated webpage informing people about EU Settlement Scheme, sign-posting of providers to this page;</a:t>
            </a:r>
            <a:br>
              <a:rPr lang="en-GB" dirty="0"/>
            </a:br>
            <a:endParaRPr lang="en-GB" dirty="0"/>
          </a:p>
          <a:p>
            <a:pPr marL="285750" lvl="0" indent="-285750">
              <a:buFont typeface="Arial" panose="020B0604020202020204" pitchFamily="34" charset="0"/>
              <a:buChar char="•"/>
            </a:pPr>
            <a:r>
              <a:rPr lang="en-GB" dirty="0"/>
              <a:t>‘Nationality’ field in digital assessments mandatory to routinely capture this information going forward;</a:t>
            </a:r>
          </a:p>
          <a:p>
            <a:pPr lvl="0"/>
            <a:endParaRPr lang="en-GB" dirty="0"/>
          </a:p>
          <a:p>
            <a:pPr marL="285750" lvl="0" indent="-285750">
              <a:buFont typeface="Arial" panose="020B0604020202020204" pitchFamily="34" charset="0"/>
              <a:buChar char="•"/>
            </a:pPr>
            <a:r>
              <a:rPr lang="en-GB" dirty="0"/>
              <a:t>Joint analysis of medical and clinical consumable supply chains, led by LA Commissioning &amp; Procurement with colleagues from the Local Health Board;</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Detailed survey of domiciliary care providers about their contingency plans. </a:t>
            </a:r>
            <a:br>
              <a:rPr lang="en-GB" dirty="0"/>
            </a:br>
            <a:r>
              <a:rPr lang="en-GB" dirty="0"/>
              <a:t>No responding providers had contingency plans in place, therefore a day of continuity planning with the whole domiciliary care sector was undertaken.</a:t>
            </a:r>
          </a:p>
          <a:p>
            <a:pPr marL="342900" lvl="0" indent="-342900">
              <a:lnSpc>
                <a:spcPct val="107000"/>
              </a:lnSpc>
              <a:spcAft>
                <a:spcPts val="0"/>
              </a:spcAft>
              <a:buFont typeface="Symbol" panose="05050102010706020507" pitchFamily="18" charset="2"/>
              <a:buChar char=""/>
            </a:pPr>
            <a:endParaRPr lang="en-GB" sz="28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82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6" name="TextBox 5">
            <a:extLst>
              <a:ext uri="{FF2B5EF4-FFF2-40B4-BE49-F238E27FC236}">
                <a16:creationId xmlns:a16="http://schemas.microsoft.com/office/drawing/2014/main" id="{B6DCF593-5362-4750-B6AB-99784FA0C622}"/>
              </a:ext>
            </a:extLst>
          </p:cNvPr>
          <p:cNvSpPr txBox="1"/>
          <p:nvPr/>
        </p:nvSpPr>
        <p:spPr>
          <a:xfrm>
            <a:off x="861391" y="844030"/>
            <a:ext cx="7593496" cy="523220"/>
          </a:xfrm>
          <a:prstGeom prst="rect">
            <a:avLst/>
          </a:prstGeom>
          <a:noFill/>
        </p:spPr>
        <p:txBody>
          <a:bodyPr wrap="square" rtlCol="0">
            <a:spAutoFit/>
          </a:bodyPr>
          <a:lstStyle/>
          <a:p>
            <a:r>
              <a:rPr lang="en-US" sz="2800" dirty="0">
                <a:solidFill>
                  <a:srgbClr val="00B050"/>
                </a:solidFill>
                <a:latin typeface="+mj-lt"/>
                <a:cs typeface="Arial" panose="020B0604020202020204" pitchFamily="34" charset="0"/>
              </a:rPr>
              <a:t>Effective leadership of social care</a:t>
            </a:r>
            <a:endParaRPr lang="en-GB" sz="2800" dirty="0">
              <a:latin typeface="+mj-lt"/>
            </a:endParaRPr>
          </a:p>
        </p:txBody>
      </p:sp>
      <p:sp>
        <p:nvSpPr>
          <p:cNvPr id="2" name="Rectangle 1">
            <a:extLst>
              <a:ext uri="{FF2B5EF4-FFF2-40B4-BE49-F238E27FC236}">
                <a16:creationId xmlns:a16="http://schemas.microsoft.com/office/drawing/2014/main" id="{AF59657D-CEA4-4B30-9814-6D530CAF5484}"/>
              </a:ext>
            </a:extLst>
          </p:cNvPr>
          <p:cNvSpPr/>
          <p:nvPr/>
        </p:nvSpPr>
        <p:spPr>
          <a:xfrm>
            <a:off x="861391" y="1591619"/>
            <a:ext cx="7899432" cy="3539430"/>
          </a:xfrm>
          <a:prstGeom prst="rect">
            <a:avLst/>
          </a:prstGeom>
        </p:spPr>
        <p:txBody>
          <a:bodyPr wrap="square">
            <a:spAutoFit/>
          </a:bodyPr>
          <a:lstStyle/>
          <a:p>
            <a:pPr marL="285750" indent="-285750">
              <a:buFont typeface="Arial" panose="020B0604020202020204" pitchFamily="34" charset="0"/>
              <a:buChar char="•"/>
            </a:pPr>
            <a:r>
              <a:rPr lang="en-GB" sz="2800" dirty="0"/>
              <a:t>Information conduit - intelligence and communications </a:t>
            </a:r>
          </a:p>
          <a:p>
            <a:endParaRPr lang="en-GB" sz="2800" dirty="0"/>
          </a:p>
          <a:p>
            <a:pPr marL="285750" indent="-285750">
              <a:buFont typeface="Arial" panose="020B0604020202020204" pitchFamily="34" charset="0"/>
              <a:buChar char="•"/>
            </a:pPr>
            <a:r>
              <a:rPr lang="en-GB" sz="2800" dirty="0"/>
              <a:t>Risk and mitigation </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Collaboration </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Asserting social care priorities in all discussions </a:t>
            </a:r>
          </a:p>
        </p:txBody>
      </p:sp>
    </p:spTree>
    <p:extLst>
      <p:ext uri="{BB962C8B-B14F-4D97-AF65-F5344CB8AC3E}">
        <p14:creationId xmlns:p14="http://schemas.microsoft.com/office/powerpoint/2010/main" val="124857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6553200" y="6243133"/>
            <a:ext cx="2133600" cy="365125"/>
          </a:xfrm>
          <a:prstGeom prst="rect">
            <a:avLst/>
          </a:prstGeom>
        </p:spPr>
        <p:txBody>
          <a:bodyPr vert="horz" lIns="0" tIns="0" rIns="0" bIns="0" rtlCol="0" anchor="b" anchorCtr="0"/>
          <a:lstStyle>
            <a:lvl1pPr algn="r">
              <a:defRPr sz="1200">
                <a:solidFill>
                  <a:schemeClr val="tx1">
                    <a:tint val="75000"/>
                  </a:schemeClr>
                </a:solidFill>
                <a:latin typeface="+mn-lt"/>
              </a:defRPr>
            </a:lvl1pPr>
          </a:lstStyle>
          <a:p>
            <a:r>
              <a:rPr lang="en-GB" dirty="0"/>
              <a:t>   </a:t>
            </a:r>
          </a:p>
        </p:txBody>
      </p:sp>
      <p:sp>
        <p:nvSpPr>
          <p:cNvPr id="4" name="Title 4">
            <a:extLst>
              <a:ext uri="{FF2B5EF4-FFF2-40B4-BE49-F238E27FC236}">
                <a16:creationId xmlns:a16="http://schemas.microsoft.com/office/drawing/2014/main" id="{940F2251-C9F4-4720-BEFC-8677F3913666}"/>
              </a:ext>
            </a:extLst>
          </p:cNvPr>
          <p:cNvSpPr txBox="1">
            <a:spLocks/>
          </p:cNvSpPr>
          <p:nvPr/>
        </p:nvSpPr>
        <p:spPr>
          <a:xfrm>
            <a:off x="457200" y="84797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GB" sz="5400" b="1" dirty="0"/>
          </a:p>
        </p:txBody>
      </p:sp>
      <p:sp>
        <p:nvSpPr>
          <p:cNvPr id="5" name="Content Placeholder 2">
            <a:extLst>
              <a:ext uri="{FF2B5EF4-FFF2-40B4-BE49-F238E27FC236}">
                <a16:creationId xmlns:a16="http://schemas.microsoft.com/office/drawing/2014/main" id="{777F3FFE-CA9B-40B6-9B19-8E797DFCA426}"/>
              </a:ext>
            </a:extLst>
          </p:cNvPr>
          <p:cNvSpPr txBox="1">
            <a:spLocks/>
          </p:cNvSpPr>
          <p:nvPr/>
        </p:nvSpPr>
        <p:spPr>
          <a:xfrm>
            <a:off x="383177" y="1672512"/>
            <a:ext cx="8303623" cy="456667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dirty="0">
              <a:solidFill>
                <a:prstClr val="black"/>
              </a:solidFill>
            </a:endParaRPr>
          </a:p>
          <a:p>
            <a:endParaRPr lang="en-GB" dirty="0">
              <a:solidFill>
                <a:prstClr val="black"/>
              </a:solidFill>
            </a:endParaRPr>
          </a:p>
          <a:p>
            <a:pPr>
              <a:lnSpc>
                <a:spcPts val="2800"/>
              </a:lnSpc>
              <a:spcAft>
                <a:spcPts val="600"/>
              </a:spcAft>
            </a:pPr>
            <a:endParaRPr lang="en-GB" sz="2200" dirty="0"/>
          </a:p>
        </p:txBody>
      </p:sp>
      <p:sp>
        <p:nvSpPr>
          <p:cNvPr id="2" name="TextBox 1">
            <a:extLst>
              <a:ext uri="{FF2B5EF4-FFF2-40B4-BE49-F238E27FC236}">
                <a16:creationId xmlns:a16="http://schemas.microsoft.com/office/drawing/2014/main" id="{9BB58843-59BD-4E4E-B882-6C278C162718}"/>
              </a:ext>
            </a:extLst>
          </p:cNvPr>
          <p:cNvSpPr txBox="1"/>
          <p:nvPr/>
        </p:nvSpPr>
        <p:spPr>
          <a:xfrm>
            <a:off x="383177" y="940904"/>
            <a:ext cx="8303623" cy="646331"/>
          </a:xfrm>
          <a:prstGeom prst="rect">
            <a:avLst/>
          </a:prstGeom>
          <a:noFill/>
        </p:spPr>
        <p:txBody>
          <a:bodyPr wrap="square" rtlCol="0">
            <a:spAutoFit/>
          </a:bodyPr>
          <a:lstStyle/>
          <a:p>
            <a:pPr algn="ctr"/>
            <a:r>
              <a:rPr lang="en-GB" sz="3600" dirty="0">
                <a:solidFill>
                  <a:srgbClr val="00B050"/>
                </a:solidFill>
              </a:rPr>
              <a:t>Contact</a:t>
            </a:r>
          </a:p>
        </p:txBody>
      </p:sp>
      <p:sp>
        <p:nvSpPr>
          <p:cNvPr id="3" name="Rectangle 2">
            <a:extLst>
              <a:ext uri="{FF2B5EF4-FFF2-40B4-BE49-F238E27FC236}">
                <a16:creationId xmlns:a16="http://schemas.microsoft.com/office/drawing/2014/main" id="{8C9596C6-E6C9-4173-ABCA-96D0547253E9}"/>
              </a:ext>
            </a:extLst>
          </p:cNvPr>
          <p:cNvSpPr/>
          <p:nvPr/>
        </p:nvSpPr>
        <p:spPr>
          <a:xfrm>
            <a:off x="531224" y="1812522"/>
            <a:ext cx="8229599" cy="3539430"/>
          </a:xfrm>
          <a:prstGeom prst="rect">
            <a:avLst/>
          </a:prstGeom>
        </p:spPr>
        <p:txBody>
          <a:bodyPr wrap="square">
            <a:spAutoFit/>
          </a:bodyPr>
          <a:lstStyle/>
          <a:p>
            <a:pPr algn="ctr"/>
            <a:r>
              <a:rPr lang="en-GB" sz="2800" dirty="0"/>
              <a:t>ADSS Cymru Business Unit</a:t>
            </a:r>
          </a:p>
          <a:p>
            <a:pPr algn="ctr"/>
            <a:r>
              <a:rPr lang="en-GB" sz="2800" dirty="0"/>
              <a:t>Ty Antur Navigation Park</a:t>
            </a:r>
          </a:p>
          <a:p>
            <a:pPr algn="ctr"/>
            <a:r>
              <a:rPr lang="en-GB" sz="2800" dirty="0"/>
              <a:t>Abercynon</a:t>
            </a:r>
          </a:p>
          <a:p>
            <a:pPr algn="ctr"/>
            <a:r>
              <a:rPr lang="en-GB" sz="2800" dirty="0"/>
              <a:t>CF45 4SN</a:t>
            </a:r>
          </a:p>
          <a:p>
            <a:pPr algn="ctr"/>
            <a:endParaRPr lang="en-GB" sz="2800" dirty="0"/>
          </a:p>
          <a:p>
            <a:pPr algn="ctr"/>
            <a:r>
              <a:rPr lang="en-GB" sz="2800" dirty="0"/>
              <a:t>Tel no: 01443 742641</a:t>
            </a:r>
          </a:p>
          <a:p>
            <a:pPr algn="ctr"/>
            <a:endParaRPr lang="en-GB" sz="2800" dirty="0"/>
          </a:p>
          <a:p>
            <a:pPr algn="ctr"/>
            <a:r>
              <a:rPr lang="en-GB" sz="2800" dirty="0"/>
              <a:t>Email: contact@adss.cymru</a:t>
            </a:r>
          </a:p>
        </p:txBody>
      </p:sp>
    </p:spTree>
    <p:extLst>
      <p:ext uri="{BB962C8B-B14F-4D97-AF65-F5344CB8AC3E}">
        <p14:creationId xmlns:p14="http://schemas.microsoft.com/office/powerpoint/2010/main" val="1569200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3329</TotalTime>
  <Words>250</Words>
  <Application>Microsoft Office PowerPoint</Application>
  <PresentationFormat>On-screen Show (4:3)</PresentationFormat>
  <Paragraphs>74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 New Roman</vt:lpstr>
      <vt:lpstr>Office Theme</vt:lpstr>
      <vt:lpstr>  BREXIT…?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Gabe</dc:creator>
  <cp:lastModifiedBy>Rachel Pitman</cp:lastModifiedBy>
  <cp:revision>140</cp:revision>
  <dcterms:created xsi:type="dcterms:W3CDTF">2016-02-25T12:05:55Z</dcterms:created>
  <dcterms:modified xsi:type="dcterms:W3CDTF">2019-03-20T15:27:15Z</dcterms:modified>
</cp:coreProperties>
</file>